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Montserrat"/>
      <p:regular r:id="rId16"/>
      <p:bold r:id="rId17"/>
    </p:embeddedFont>
    <p:embeddedFont>
      <p:font typeface="Karla"/>
      <p:regular r:id="rId18"/>
      <p:bold r:id="rId19"/>
      <p:italic r:id="rId20"/>
      <p:boldItalic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Karla-italic.fntdata"/><Relationship Id="rId22" Type="http://schemas.openxmlformats.org/officeDocument/2006/relationships/font" Target="fonts/OpenSans-regular.fntdata"/><Relationship Id="rId21" Type="http://schemas.openxmlformats.org/officeDocument/2006/relationships/font" Target="fonts/Karla-boldItalic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Open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19" Type="http://schemas.openxmlformats.org/officeDocument/2006/relationships/font" Target="fonts/Karla-bold.fntdata"/><Relationship Id="rId18" Type="http://schemas.openxmlformats.org/officeDocument/2006/relationships/font" Target="fonts/Karla-regular.fntdata"/></Relationships>
</file>

<file path=ppt/media/image00.png>
</file>

<file path=ppt/media/image01.png>
</file>

<file path=ppt/media/image02.png>
</file>

<file path=ppt/media/image03.png>
</file>

<file path=ppt/media/image04.gif>
</file>

<file path=ppt/media/image05.gif>
</file>

<file path=ppt/media/image0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ocs.google.com/presentation/d/192fW-NHRjWe8H5vFCkbT1e2StNhMBESd-2yvypC1c3I/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Course creation notes and tips: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	Depending on the complexity, courses can easily take </a:t>
            </a:r>
            <a:r>
              <a:rPr lang="en">
                <a:solidFill>
                  <a:schemeClr val="dk1"/>
                </a:solidFill>
              </a:rPr>
              <a:t>10-12 hours to produce</a:t>
            </a: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Allocate the time each week on your calendar</a:t>
            </a:r>
          </a:p>
          <a:p>
            <a:pPr indent="45720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Start with an outline of the topics &amp; exercises to be covered and review this with someone before taking the time to go into details</a:t>
            </a:r>
          </a:p>
          <a:p>
            <a:pPr indent="457200"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Remember your audience, especially for Intro tutorials - you should expect them to know only what is taught in Academy &amp; Bootcamp!</a:t>
            </a:r>
          </a:p>
          <a:p>
            <a:pPr indent="457200"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See this course as an example: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https://docs.google.com/presentation/d/192fW-NHRjWe8H5vFCkbT1e2StNhMBESd-2yvypC1c3I/</a:t>
            </a:r>
          </a:p>
          <a:p>
            <a:pPr indent="457200"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Once you have a rough draft completed, bring it to the Education (Bootcamp) Guild for review.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Course Title Slide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Guidance: </a:t>
            </a:r>
          </a:p>
          <a:p>
            <a:pPr indent="457200" lvl="0" rtl="0">
              <a:spcBef>
                <a:spcPts val="0"/>
              </a:spcBef>
              <a:buNone/>
            </a:pPr>
            <a:r>
              <a:rPr lang="en"/>
              <a:t>Course Title: </a:t>
            </a:r>
          </a:p>
          <a:p>
            <a:pPr indent="457200" lvl="0" marL="457200" rtl="0">
              <a:spcBef>
                <a:spcPts val="0"/>
              </a:spcBef>
              <a:buNone/>
            </a:pPr>
            <a:r>
              <a:rPr lang="en"/>
              <a:t>Should begin with “Introduction to &lt;Topic&gt;</a:t>
            </a:r>
            <a:r>
              <a:rPr lang="en">
                <a:solidFill>
                  <a:schemeClr val="dk1"/>
                </a:solidFill>
              </a:rPr>
              <a:t>”</a:t>
            </a:r>
            <a:r>
              <a:rPr lang="en"/>
              <a:t> if this is course is the first on a topic.  </a:t>
            </a:r>
          </a:p>
          <a:p>
            <a:pPr indent="457200" lvl="0" marL="457200" rtl="0">
              <a:spcBef>
                <a:spcPts val="0"/>
              </a:spcBef>
              <a:buNone/>
            </a:pPr>
            <a:r>
              <a:rPr lang="en"/>
              <a:t>Should be either “&lt;Topic&gt; &lt;n&gt;” if there is a series that builds on each other.</a:t>
            </a:r>
          </a:p>
          <a:p>
            <a:pPr indent="457200" lvl="0" marL="457200" rtl="0">
              <a:spcBef>
                <a:spcPts val="0"/>
              </a:spcBef>
              <a:buNone/>
            </a:pPr>
            <a:r>
              <a:rPr lang="en"/>
              <a:t>Should be “&lt;Topic&gt;: &lt;Subtopic&gt;” if this is not the Intro course on the topic, but the order of the follow-up courses are unimportant.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rPr lang="en"/>
              <a:t>Estimated Completion Time should include exercises and should be in hours.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Course Overview Slide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Guidance: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	Keep this to a single slide with either a bullet list or short description of what the course will cover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Course Overview Slide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Guidance: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	Keep this to a single slide with either a bullet list or short description of what the course will cover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Course Overview Slide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Guidance: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	Keep this to a single slide with either a bullet list or short description of what the course will cover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Course Overview Slide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Guidance: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	Keep this to a single slide with either a bullet list or short description of what the course will cover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Course Overview Slide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Guidance: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	Keep this to a single slide with either a bullet list or short description of what the course will cover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Course Overview Slide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Guidance: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	Keep this to a single slide with either a bullet list or short description of what the course will cover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Course Overview Slide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Guidance: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	Keep this to a single slide with either a bullet list or short description of what the course will cover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Course Overview Slide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Guidance: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	Keep this to a single slide with either a bullet list or short description of what the course will cover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Course Overview Slide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Guidance: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	Keep this to a single slide with either a bullet list or short description of what the course will cover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0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0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21892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Shape 10"/>
          <p:cNvSpPr/>
          <p:nvPr/>
        </p:nvSpPr>
        <p:spPr>
          <a:xfrm>
            <a:off x="-967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Shape 11"/>
          <p:cNvSpPr txBox="1"/>
          <p:nvPr>
            <p:ph type="ctrTitle"/>
          </p:nvPr>
        </p:nvSpPr>
        <p:spPr>
          <a:xfrm>
            <a:off x="648300" y="3404550"/>
            <a:ext cx="3530700" cy="11819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5" name="Shape 55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841000" y="4025300"/>
            <a:ext cx="7845899" cy="519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360"/>
              </a:spcBef>
              <a:buSzPct val="100000"/>
              <a:buNone/>
              <a:defRPr sz="1200"/>
            </a:lvl1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9" name="Shape 59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Empt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_2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Shape 62"/>
          <p:cNvPicPr preferRelativeResize="0"/>
          <p:nvPr/>
        </p:nvPicPr>
        <p:blipFill rotWithShape="1">
          <a:blip r:embed="rId2">
            <a:alphaModFix/>
          </a:blip>
          <a:srcRect b="0" l="0" r="0" t="5123"/>
          <a:stretch/>
        </p:blipFill>
        <p:spPr>
          <a:xfrm>
            <a:off x="0" y="0"/>
            <a:ext cx="9144000" cy="423719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Shape 63"/>
          <p:cNvSpPr txBox="1"/>
          <p:nvPr>
            <p:ph type="ctrTitle"/>
          </p:nvPr>
        </p:nvSpPr>
        <p:spPr>
          <a:xfrm>
            <a:off x="685800" y="1112103"/>
            <a:ext cx="7772400" cy="16310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defRPr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subTitle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buClr>
                <a:srgbClr val="FCAF17"/>
              </a:buClr>
              <a:buNone/>
              <a:defRPr>
                <a:solidFill>
                  <a:srgbClr val="FCAF17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ode block with explana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68" name="Shape 68"/>
          <p:cNvPicPr preferRelativeResize="0"/>
          <p:nvPr/>
        </p:nvPicPr>
        <p:blipFill rotWithShape="1">
          <a:blip r:embed="rId2">
            <a:alphaModFix/>
          </a:blip>
          <a:srcRect b="0" l="0" r="0" t="75294"/>
          <a:stretch/>
        </p:blipFill>
        <p:spPr>
          <a:xfrm>
            <a:off x="0" y="0"/>
            <a:ext cx="9144000" cy="604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Shape 69"/>
          <p:cNvSpPr txBox="1"/>
          <p:nvPr>
            <p:ph type="title"/>
          </p:nvPr>
        </p:nvSpPr>
        <p:spPr>
          <a:xfrm>
            <a:off x="457200" y="27155"/>
            <a:ext cx="8229600" cy="604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defRPr sz="2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buFont typeface="Open Sans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buFont typeface="Open Sans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buFont typeface="Open Sans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buFont typeface="Open Sans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buFont typeface="Open Sans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buFont typeface="Open Sans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buFont typeface="Open Sans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buFont typeface="Open Sans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458975" y="2789100"/>
            <a:ext cx="8229600" cy="2144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20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100"/>
            </a:lvl4pPr>
            <a:lvl5pPr lvl="4" rtl="0">
              <a:spcBef>
                <a:spcPts val="0"/>
              </a:spcBef>
              <a:buSzPct val="100000"/>
              <a:defRPr sz="900"/>
            </a:lvl5pPr>
            <a:lvl6pPr lvl="5" rtl="0">
              <a:spcBef>
                <a:spcPts val="0"/>
              </a:spcBef>
              <a:buSzPct val="100000"/>
              <a:defRPr sz="900"/>
            </a:lvl6pPr>
            <a:lvl7pPr lvl="6" rtl="0">
              <a:spcBef>
                <a:spcPts val="0"/>
              </a:spcBef>
              <a:buSzPct val="100000"/>
              <a:defRPr sz="900"/>
            </a:lvl7pPr>
            <a:lvl8pPr lvl="7" rtl="0">
              <a:spcBef>
                <a:spcPts val="0"/>
              </a:spcBef>
              <a:buSzPct val="100000"/>
              <a:defRPr sz="900"/>
            </a:lvl8pPr>
            <a:lvl9pPr lvl="8" rtl="0">
              <a:spcBef>
                <a:spcPts val="0"/>
              </a:spcBef>
              <a:buSzPct val="100000"/>
              <a:defRPr sz="900"/>
            </a:lvl9pPr>
          </a:lstStyle>
          <a:p/>
        </p:txBody>
      </p:sp>
      <p:sp>
        <p:nvSpPr>
          <p:cNvPr id="71" name="Shape 71"/>
          <p:cNvSpPr txBox="1"/>
          <p:nvPr>
            <p:ph idx="2" type="body"/>
          </p:nvPr>
        </p:nvSpPr>
        <p:spPr>
          <a:xfrm>
            <a:off x="1306275" y="785525"/>
            <a:ext cx="6508199" cy="1877999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buFont typeface="Consolas"/>
              <a:defRPr sz="1200">
                <a:latin typeface="Consolas"/>
                <a:ea typeface="Consolas"/>
                <a:cs typeface="Consolas"/>
                <a:sym typeface="Consolas"/>
              </a:defRPr>
            </a:lvl1pPr>
            <a:lvl2pPr lvl="1" rtl="0">
              <a:spcBef>
                <a:spcPts val="0"/>
              </a:spcBef>
              <a:buSzPct val="100000"/>
              <a:buFont typeface="Consolas"/>
              <a:defRPr sz="1200">
                <a:latin typeface="Consolas"/>
                <a:ea typeface="Consolas"/>
                <a:cs typeface="Consolas"/>
                <a:sym typeface="Consolas"/>
              </a:defRPr>
            </a:lvl2pPr>
            <a:lvl3pPr lvl="2" rtl="0">
              <a:spcBef>
                <a:spcPts val="0"/>
              </a:spcBef>
              <a:buSzPct val="100000"/>
              <a:buFont typeface="Consolas"/>
              <a:defRPr sz="1200">
                <a:latin typeface="Consolas"/>
                <a:ea typeface="Consolas"/>
                <a:cs typeface="Consolas"/>
                <a:sym typeface="Consolas"/>
              </a:defRPr>
            </a:lvl3pPr>
            <a:lvl4pPr lvl="3" rtl="0">
              <a:spcBef>
                <a:spcPts val="0"/>
              </a:spcBef>
              <a:buSzPct val="100000"/>
              <a:buFont typeface="Consolas"/>
              <a:defRPr sz="1200">
                <a:latin typeface="Consolas"/>
                <a:ea typeface="Consolas"/>
                <a:cs typeface="Consolas"/>
                <a:sym typeface="Consolas"/>
              </a:defRPr>
            </a:lvl4pPr>
            <a:lvl5pPr lvl="4" rtl="0">
              <a:spcBef>
                <a:spcPts val="0"/>
              </a:spcBef>
              <a:buSzPct val="100000"/>
              <a:buFont typeface="Consolas"/>
              <a:defRPr sz="1200">
                <a:latin typeface="Consolas"/>
                <a:ea typeface="Consolas"/>
                <a:cs typeface="Consolas"/>
                <a:sym typeface="Consolas"/>
              </a:defRPr>
            </a:lvl5pPr>
            <a:lvl6pPr lvl="5" rtl="0">
              <a:spcBef>
                <a:spcPts val="0"/>
              </a:spcBef>
              <a:buSzPct val="100000"/>
              <a:buFont typeface="Consolas"/>
              <a:defRPr sz="1200">
                <a:latin typeface="Consolas"/>
                <a:ea typeface="Consolas"/>
                <a:cs typeface="Consolas"/>
                <a:sym typeface="Consolas"/>
              </a:defRPr>
            </a:lvl6pPr>
            <a:lvl7pPr lvl="6" rtl="0">
              <a:spcBef>
                <a:spcPts val="0"/>
              </a:spcBef>
              <a:buSzPct val="100000"/>
              <a:buFont typeface="Consolas"/>
              <a:defRPr sz="1200">
                <a:latin typeface="Consolas"/>
                <a:ea typeface="Consolas"/>
                <a:cs typeface="Consolas"/>
                <a:sym typeface="Consolas"/>
              </a:defRPr>
            </a:lvl7pPr>
            <a:lvl8pPr lvl="7" rtl="0">
              <a:spcBef>
                <a:spcPts val="0"/>
              </a:spcBef>
              <a:buSzPct val="100000"/>
              <a:buFont typeface="Consolas"/>
              <a:defRPr sz="1200">
                <a:latin typeface="Consolas"/>
                <a:ea typeface="Consolas"/>
                <a:cs typeface="Consolas"/>
                <a:sym typeface="Consolas"/>
              </a:defRPr>
            </a:lvl8pPr>
            <a:lvl9pPr lvl="8" rtl="0">
              <a:spcBef>
                <a:spcPts val="0"/>
              </a:spcBef>
              <a:buSzPct val="100000"/>
              <a:buFont typeface="Consolas"/>
              <a:defRPr sz="1200">
                <a:latin typeface="Consolas"/>
                <a:ea typeface="Consolas"/>
                <a:cs typeface="Consolas"/>
                <a:sym typeface="Consola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_3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Shape 73"/>
          <p:cNvPicPr preferRelativeResize="0"/>
          <p:nvPr/>
        </p:nvPicPr>
        <p:blipFill rotWithShape="1">
          <a:blip r:embed="rId2">
            <a:alphaModFix/>
          </a:blip>
          <a:srcRect b="0" l="0" r="0" t="5123"/>
          <a:stretch/>
        </p:blipFill>
        <p:spPr>
          <a:xfrm>
            <a:off x="0" y="0"/>
            <a:ext cx="9144000" cy="4237199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Shape 74"/>
          <p:cNvSpPr txBox="1"/>
          <p:nvPr>
            <p:ph type="ctrTitle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defRPr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" type="subTitle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buClr>
                <a:srgbClr val="FCAF17"/>
              </a:buClr>
              <a:buNone/>
              <a:defRPr>
                <a:solidFill>
                  <a:srgbClr val="FCAF17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ub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21892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Shape 14"/>
          <p:cNvSpPr/>
          <p:nvPr/>
        </p:nvSpPr>
        <p:spPr>
          <a:xfrm>
            <a:off x="-967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Shape 15"/>
          <p:cNvSpPr txBox="1"/>
          <p:nvPr>
            <p:ph type="ctrTitle"/>
          </p:nvPr>
        </p:nvSpPr>
        <p:spPr>
          <a:xfrm>
            <a:off x="648300" y="1583350"/>
            <a:ext cx="3522300" cy="29897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16" name="Shape 16"/>
          <p:cNvSpPr txBox="1"/>
          <p:nvPr>
            <p:ph idx="1" type="subTitle"/>
          </p:nvPr>
        </p:nvSpPr>
        <p:spPr>
          <a:xfrm>
            <a:off x="6724950" y="3494300"/>
            <a:ext cx="1906199" cy="1031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+ 1 column + imag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21892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9" name="Shape 19"/>
          <p:cNvSpPr/>
          <p:nvPr/>
        </p:nvSpPr>
        <p:spPr>
          <a:xfrm>
            <a:off x="-967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Shape 20"/>
          <p:cNvSpPr txBox="1"/>
          <p:nvPr>
            <p:ph type="title"/>
          </p:nvPr>
        </p:nvSpPr>
        <p:spPr>
          <a:xfrm>
            <a:off x="838309" y="1807900"/>
            <a:ext cx="3148199" cy="48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838250" y="2419350"/>
            <a:ext cx="3148199" cy="2255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+ big imag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>
            <a:off x="209250" y="-9675"/>
            <a:ext cx="3076750" cy="5167075"/>
          </a:xfrm>
          <a:custGeom>
            <a:pathLst>
              <a:path extrusionOk="0" h="206683" w="12307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4" name="Shape 24"/>
          <p:cNvSpPr/>
          <p:nvPr/>
        </p:nvSpPr>
        <p:spPr>
          <a:xfrm>
            <a:off x="-19350" y="-9675"/>
            <a:ext cx="3076750" cy="5167075"/>
          </a:xfrm>
          <a:custGeom>
            <a:pathLst>
              <a:path extrusionOk="0" h="206683" w="12307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5" name="Shape 25"/>
          <p:cNvSpPr txBox="1"/>
          <p:nvPr>
            <p:ph type="title"/>
          </p:nvPr>
        </p:nvSpPr>
        <p:spPr>
          <a:xfrm>
            <a:off x="609704" y="4116875"/>
            <a:ext cx="1609799" cy="48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Quote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8" name="Shape 28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9" name="Shape 29"/>
          <p:cNvSpPr txBox="1"/>
          <p:nvPr/>
        </p:nvSpPr>
        <p:spPr>
          <a:xfrm>
            <a:off x="799645" y="1612074"/>
            <a:ext cx="1957200" cy="653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</a:p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838250" y="2419350"/>
            <a:ext cx="5324100" cy="2255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+ 1 column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3" name="Shape 33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4" name="Shape 34"/>
          <p:cNvSpPr txBox="1"/>
          <p:nvPr>
            <p:ph type="title"/>
          </p:nvPr>
        </p:nvSpPr>
        <p:spPr>
          <a:xfrm>
            <a:off x="838350" y="1807900"/>
            <a:ext cx="5324100" cy="48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838250" y="2419350"/>
            <a:ext cx="5324100" cy="2255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+ 2 column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8" name="Shape 38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9" name="Shape 39"/>
          <p:cNvSpPr txBox="1"/>
          <p:nvPr>
            <p:ph type="title"/>
          </p:nvPr>
        </p:nvSpPr>
        <p:spPr>
          <a:xfrm>
            <a:off x="841000" y="1884100"/>
            <a:ext cx="4801499" cy="409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841000" y="2492425"/>
            <a:ext cx="2671800" cy="2433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3673842" y="2492425"/>
            <a:ext cx="2671800" cy="2433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+ 3 column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44" name="Shape 44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5" name="Shape 45"/>
          <p:cNvSpPr txBox="1"/>
          <p:nvPr>
            <p:ph type="title"/>
          </p:nvPr>
        </p:nvSpPr>
        <p:spPr>
          <a:xfrm>
            <a:off x="841000" y="1884100"/>
            <a:ext cx="4801499" cy="409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841000" y="2515375"/>
            <a:ext cx="1988699" cy="2410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/>
        </p:txBody>
      </p:sp>
      <p:sp>
        <p:nvSpPr>
          <p:cNvPr id="47" name="Shape 47"/>
          <p:cNvSpPr txBox="1"/>
          <p:nvPr>
            <p:ph idx="2" type="body"/>
          </p:nvPr>
        </p:nvSpPr>
        <p:spPr>
          <a:xfrm>
            <a:off x="2931574" y="2515375"/>
            <a:ext cx="1988699" cy="2410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/>
        </p:txBody>
      </p:sp>
      <p:sp>
        <p:nvSpPr>
          <p:cNvPr id="48" name="Shape 48"/>
          <p:cNvSpPr txBox="1"/>
          <p:nvPr>
            <p:ph idx="3" type="body"/>
          </p:nvPr>
        </p:nvSpPr>
        <p:spPr>
          <a:xfrm>
            <a:off x="5022149" y="2515375"/>
            <a:ext cx="1988699" cy="2410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1" name="Shape 51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2" name="Shape 52"/>
          <p:cNvSpPr txBox="1"/>
          <p:nvPr>
            <p:ph type="title"/>
          </p:nvPr>
        </p:nvSpPr>
        <p:spPr>
          <a:xfrm>
            <a:off x="841000" y="1884100"/>
            <a:ext cx="4801499" cy="409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6AA84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57200" y="1884100"/>
            <a:ext cx="5185199" cy="4745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57200" y="2495550"/>
            <a:ext cx="5185199" cy="22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600"/>
              </a:spcBef>
              <a:buClr>
                <a:srgbClr val="999999"/>
              </a:buClr>
              <a:buSzPct val="100000"/>
              <a:buFont typeface="Karla"/>
              <a:buChar char="▸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>
              <a:spcBef>
                <a:spcPts val="480"/>
              </a:spcBef>
              <a:buClr>
                <a:srgbClr val="999999"/>
              </a:buClr>
              <a:buSzPct val="100000"/>
              <a:buFont typeface="Karla"/>
              <a:buChar char="▹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>
              <a:spcBef>
                <a:spcPts val="480"/>
              </a:spcBef>
              <a:buClr>
                <a:srgbClr val="999999"/>
              </a:buClr>
              <a:buSzPct val="100000"/>
              <a:buFont typeface="Karla"/>
              <a:buChar char="▹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2.png"/><Relationship Id="rId4" Type="http://schemas.openxmlformats.org/officeDocument/2006/relationships/hyperlink" Target="http://ap.pn/2faEDc0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5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ap.pn/2dUCoIU" TargetMode="External"/><Relationship Id="rId4" Type="http://schemas.openxmlformats.org/officeDocument/2006/relationships/hyperlink" Target="http://ap.pn/2dUywYh" TargetMode="External"/><Relationship Id="rId5" Type="http://schemas.openxmlformats.org/officeDocument/2006/relationships/hyperlink" Target="http://ap.pn/2expqmY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6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ap.pn/2dUyUWJ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ap.pn/2exmAyD" TargetMode="External"/><Relationship Id="rId4" Type="http://schemas.openxmlformats.org/officeDocument/2006/relationships/hyperlink" Target="http://stackoverflow.com/a/21725061" TargetMode="External"/><Relationship Id="rId5" Type="http://schemas.openxmlformats.org/officeDocument/2006/relationships/hyperlink" Target="http://stackoverflow.com/a/27839301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4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325" y="4101800"/>
            <a:ext cx="2145725" cy="2552248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Shape 82"/>
          <p:cNvSpPr txBox="1"/>
          <p:nvPr/>
        </p:nvSpPr>
        <p:spPr>
          <a:xfrm>
            <a:off x="6975100" y="3621350"/>
            <a:ext cx="2008200" cy="138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Ben Edgar</a:t>
            </a:r>
          </a:p>
          <a:p>
            <a:pPr lvl="0" rtl="0" algn="r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Brian Kaplan</a:t>
            </a:r>
          </a:p>
          <a:p>
            <a:pPr lvl="0" rtl="0" algn="r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Fuad Balashov</a:t>
            </a:r>
          </a:p>
        </p:txBody>
      </p:sp>
      <p:sp>
        <p:nvSpPr>
          <p:cNvPr id="83" name="Shape 83"/>
          <p:cNvSpPr txBox="1"/>
          <p:nvPr/>
        </p:nvSpPr>
        <p:spPr>
          <a:xfrm>
            <a:off x="16764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6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Intro to Android</a:t>
            </a:r>
          </a:p>
        </p:txBody>
      </p:sp>
      <p:sp>
        <p:nvSpPr>
          <p:cNvPr id="84" name="Shape 84"/>
          <p:cNvSpPr txBox="1"/>
          <p:nvPr/>
        </p:nvSpPr>
        <p:spPr>
          <a:xfrm>
            <a:off x="2809775" y="2602350"/>
            <a:ext cx="5743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</a:rPr>
              <a:t>Open the Slides @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http://ap.pn/2faEDc0</a:t>
            </a:r>
            <a:r>
              <a:rPr lang="en" sz="2400">
                <a:solidFill>
                  <a:srgbClr val="FFFFFF"/>
                </a:solidFill>
              </a:rPr>
              <a:t> 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Tii3W6t04aUXTx3jtb9AVhTNScWkmLpAjc8qna527PWta3tqyLauVhPZlJ5paNmK3VCRlbTiLYJQyUYSCCXHlPbSw20jzolHJUOPa45T0yeLdx9SJ7xB6BZsQOrZUTC2fddr7KyJoUtFfoopELT7ro3Ocsh-iv9UICbIy1gbgdZRpaVVGfHExZ5JTA7Fi2V52ltV8Mn3OXuUCBjkucS6qTmKBud_r5Lv_T1S-E-bZoIyc8G-Upy27Mob2KTOV69yFlkZmNpT-Q4XpbC5xT5OQWaBIKJtynjDIwqeJoObUOE5voxqZPB2jyuKI6xvgz64ftbqoL0GHmd4jbqFkwnzzZnHkhtrObiGGp_vbD2qi5vEQcl0v-Dz6fJ34IYEnf9rYZaHJLmyDLvVgzDO0eQ4V1ex0XGOvAFgFWQyXAtLaGIj51qhmAZ_xdfci0OL-Q44hKGIxewHoebKYFSMJ8tQEWjLXjZrL0SnS8Hvf-v8uz6LglhHKjJ8aDCXZ4kgPMt0lm0YlP5bQV8VryMe7BXNhU_1Q4hF8PKoWSmfwP0-oHLcMhjkR1qCqCytAUvXkhXO0yzkO_a=w2880-h1598"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ctrTitle"/>
          </p:nvPr>
        </p:nvSpPr>
        <p:spPr>
          <a:xfrm>
            <a:off x="648300" y="3404550"/>
            <a:ext cx="3530700" cy="11819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Congratulations!</a:t>
            </a:r>
          </a:p>
        </p:txBody>
      </p:sp>
      <p:sp>
        <p:nvSpPr>
          <p:cNvPr id="149" name="Shape 149"/>
          <p:cNvSpPr txBox="1"/>
          <p:nvPr/>
        </p:nvSpPr>
        <p:spPr>
          <a:xfrm>
            <a:off x="5421925" y="703375"/>
            <a:ext cx="3477900" cy="38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Finished Early? T</a:t>
            </a:r>
            <a:r>
              <a:rPr lang="en"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ry creating a new app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Next Hour: Building an App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838350" y="81730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Outline</a:t>
            </a:r>
          </a:p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838250" y="1621425"/>
            <a:ext cx="6835800" cy="3053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Installation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HAXM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Emulators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Testing on a real device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title"/>
          </p:nvPr>
        </p:nvSpPr>
        <p:spPr>
          <a:xfrm>
            <a:off x="838350" y="81730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Installation</a:t>
            </a:r>
          </a:p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361450" y="1621425"/>
            <a:ext cx="7678500" cy="3053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You can get the files from our LAN:</a:t>
            </a:r>
          </a:p>
          <a:p>
            <a:pPr indent="-342900" lvl="1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Router ssid: appian-hackathon</a:t>
            </a:r>
          </a:p>
          <a:p>
            <a:pPr indent="-342900" lvl="1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Router pass: appian2016</a:t>
            </a:r>
          </a:p>
          <a:p>
            <a:pPr indent="-342900" lvl="1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 your browser, go to 10.0.1.2:8000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Install the Java JDK 8</a:t>
            </a:r>
          </a:p>
          <a:p>
            <a:pPr indent="-342900" lvl="1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pen Sans"/>
            </a:pPr>
            <a:r>
              <a:rPr lang="en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http://ap.pn/2dUCoIU</a:t>
            </a: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pen Sans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Download, Install and start Studio (with the sdk)</a:t>
            </a:r>
          </a:p>
          <a:p>
            <a:pPr indent="-342900" lvl="1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pen Sans"/>
            </a:pPr>
            <a:r>
              <a:rPr lang="en" sz="18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http://ap.pn/2dUywYh</a:t>
            </a: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pen Sans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Download, Unzip and Open the Project (Image Aligator) in Studio</a:t>
            </a:r>
          </a:p>
          <a:p>
            <a:pPr indent="-342900" lvl="1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pen Sans"/>
            </a:pPr>
            <a:r>
              <a:rPr lang="en" sz="18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5"/>
              </a:rPr>
              <a:t>http://ap.pn/2expqmY</a:t>
            </a: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</p:txBody>
      </p:sp>
      <p:sp>
        <p:nvSpPr>
          <p:cNvPr id="97" name="Shape 97"/>
          <p:cNvSpPr txBox="1"/>
          <p:nvPr/>
        </p:nvSpPr>
        <p:spPr>
          <a:xfrm>
            <a:off x="7545648" y="680236"/>
            <a:ext cx="1580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20 min</a:t>
            </a:r>
          </a:p>
        </p:txBody>
      </p:sp>
      <p:sp>
        <p:nvSpPr>
          <p:cNvPr id="98" name="Shape 98"/>
          <p:cNvSpPr txBox="1"/>
          <p:nvPr/>
        </p:nvSpPr>
        <p:spPr>
          <a:xfrm>
            <a:off x="4819650" y="4621650"/>
            <a:ext cx="39342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Gif on the next slide →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JTwcV8OuMZ49T3NupZFOJwQuoQT8L65tE4gPGcxCprcsMRTlVvLVAFefp8m7Crwy9nijrS5ZpMjs6xdw8PGlAp0fw6uj8yqCnvEnHDmX3dLeGT6TWobjacnWi9hhHmpUhJfWz0Yw89R2qqcFLKpRGqB1Bvx69QrzkO7Ji7NO7PBlCA2x56M4UeYLhOGa3EGE7xniqpozSNe_RH2PBITPgHfJ73rIo8SpB-TOAweCTrzzCbVMMBt5OAGbKLIUI72Ks78HCMVTHt3G12lwaZ9gs8Miq7kVuB7v0dlIyvSRaeHlmlbLl4AlRxctfHssZ9MoZIonuQhzAyVQDkTC077KXQhMluuFdPaqiTwYUdY7LKBIP1DfSunzVc3sMrqPWQDjHTqc7U3Eg0zwHGA4D-IJbPOrrksdeGkIXiZw-Mevnt6E82paS_3Jur6seShiLLhDbovpzajvAb-Diy_queZRo5OISJtvXMwb9-7cBcC4TkjzmsCjbg_gx2s0HpQkSqvAEkaRhFPt1ZWo1Uh7YLDdaGDXDG2U1VAtcRalpELbyluKRczVg12hevdWkVP2gSja8QdgN52=w2880-h1598" id="103" name="Shape 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075" y="0"/>
            <a:ext cx="82296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838350" y="81730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Enable USB Debugging</a:t>
            </a:r>
          </a:p>
        </p:txBody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838250" y="1621425"/>
            <a:ext cx="7079400" cy="3053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If you are planning to test on a real device you’ll need to enable USB debugging.</a:t>
            </a:r>
            <a:r>
              <a:rPr lang="en" sz="1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(Here is a video of these steps: </a:t>
            </a:r>
            <a:r>
              <a:rPr lang="en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http://ap.pn/2dUyUWJ</a:t>
            </a: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Navigate to your “Settings” app</a:t>
            </a: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Scroll down to “About phone”</a:t>
            </a: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Tap on the “Build Number” 7 times</a:t>
            </a: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Go to “Settings”, scroll down to “Developer options”</a:t>
            </a: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Enable “USB Debugging” under </a:t>
            </a: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“Developer options”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These steps may differ slightly based on your phone vendor, just Google for “Enable USB Debugging &lt;phone name&gt;”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838350" y="81730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HAXM</a:t>
            </a:r>
          </a:p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252225" y="1469025"/>
            <a:ext cx="7836900" cy="3053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Allows your emulator to run faster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Only needed for </a:t>
            </a:r>
            <a:r>
              <a:rPr b="1"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Intel</a:t>
            </a: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processors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Mac &amp; Linux: You’re set!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Windows</a:t>
            </a: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Enable Virtualization Technology in your BIOS: </a:t>
            </a:r>
          </a:p>
          <a:p>
            <a:pPr indent="-342900" lvl="1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http://ap.pn/2exmAyD</a:t>
            </a: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Download the HAXM installer in Android Studio’s SDK Manager</a:t>
            </a: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If it fails, </a:t>
            </a:r>
            <a:r>
              <a:rPr lang="en" sz="18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check your Anti-Virus</a:t>
            </a: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and </a:t>
            </a:r>
            <a:r>
              <a:rPr lang="en" sz="18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5"/>
              </a:rPr>
              <a:t>make sure Hyper-V is off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838350" y="81730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Emulators</a:t>
            </a:r>
          </a:p>
        </p:txBody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838250" y="1621425"/>
            <a:ext cx="6835800" cy="3053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First download the emulator image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Make sure to set-up HAXM if you have an intel processor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Pick a small form factor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AMD Processor -&gt; Use an ARM ABI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Intel Processor -&gt; Use an x86 ABI</a:t>
            </a:r>
          </a:p>
        </p:txBody>
      </p:sp>
      <p:sp>
        <p:nvSpPr>
          <p:cNvPr id="122" name="Shape 122"/>
          <p:cNvSpPr txBox="1"/>
          <p:nvPr/>
        </p:nvSpPr>
        <p:spPr>
          <a:xfrm>
            <a:off x="7545648" y="680236"/>
            <a:ext cx="1580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15 min</a:t>
            </a:r>
          </a:p>
        </p:txBody>
      </p:sp>
      <p:sp>
        <p:nvSpPr>
          <p:cNvPr id="123" name="Shape 123"/>
          <p:cNvSpPr txBox="1"/>
          <p:nvPr/>
        </p:nvSpPr>
        <p:spPr>
          <a:xfrm>
            <a:off x="4819650" y="4621650"/>
            <a:ext cx="39342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Gif on the next slide →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QUdq1prguotmE0Goht218ol-1Ol2bo6QWedOAQhLfCuAngby1qKNeom0x7VNUETCq74s6NDxsSU8Ztw=w2880-h1598-rw" id="128" name="Shape 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4" y="0"/>
            <a:ext cx="822960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838350" y="81730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Run the App</a:t>
            </a:r>
          </a:p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838250" y="1621425"/>
            <a:ext cx="6835800" cy="3053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Open your project in Android Studio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Start an emulator or connect your device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Click the run button and select a device</a:t>
            </a:r>
          </a:p>
        </p:txBody>
      </p:sp>
      <p:sp>
        <p:nvSpPr>
          <p:cNvPr id="135" name="Shape 135"/>
          <p:cNvSpPr txBox="1"/>
          <p:nvPr/>
        </p:nvSpPr>
        <p:spPr>
          <a:xfrm>
            <a:off x="7545648" y="680236"/>
            <a:ext cx="1580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15 min</a:t>
            </a:r>
          </a:p>
        </p:txBody>
      </p:sp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6700" y="3324525"/>
            <a:ext cx="4752324" cy="1249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/>
          <p:nvPr/>
        </p:nvSpPr>
        <p:spPr>
          <a:xfrm>
            <a:off x="3573475" y="3457900"/>
            <a:ext cx="433500" cy="433500"/>
          </a:xfrm>
          <a:prstGeom prst="ellipse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8" name="Shape 138"/>
          <p:cNvSpPr txBox="1"/>
          <p:nvPr/>
        </p:nvSpPr>
        <p:spPr>
          <a:xfrm>
            <a:off x="4819650" y="4621650"/>
            <a:ext cx="39342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Gif on the next slide →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adwal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